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0" autoAdjust="0"/>
    <p:restoredTop sz="82550" autoAdjust="0"/>
  </p:normalViewPr>
  <p:slideViewPr>
    <p:cSldViewPr snapToGrid="0">
      <p:cViewPr varScale="1">
        <p:scale>
          <a:sx n="83" d="100"/>
          <a:sy n="83" d="100"/>
        </p:scale>
        <p:origin x="1032" y="20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031849-18F9-4369-8855-9E6137E37A5B}" type="datetimeFigureOut">
              <a:rPr lang="en-US" smtClean="0"/>
              <a:pPr/>
              <a:t>5/25/21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A9FB8D-7372-41AA-B54A-5F69317350CE}" type="slidenum">
              <a:rPr lang="en-US" smtClean="0"/>
              <a:pPr/>
              <a:t>‹#›</a:t>
            </a:fld>
            <a:endParaRPr lang="en-US" dirty="0"/>
          </a:p>
        </p:txBody>
      </p:sp>
    </p:spTree>
    <p:extLst>
      <p:ext uri="{BB962C8B-B14F-4D97-AF65-F5344CB8AC3E}">
        <p14:creationId xmlns:p14="http://schemas.microsoft.com/office/powerpoint/2010/main" val="1154473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tx1"/>
                </a:solidFill>
                <a:effectLst/>
                <a:latin typeface="Times New Roman" panose="02020603050405020304" pitchFamily="18" charset="0"/>
                <a:ea typeface="+mn-ea"/>
                <a:cs typeface="Times New Roman" panose="02020603050405020304" pitchFamily="18" charset="0"/>
              </a:rPr>
              <a:t>38-year-old Kelly, a Hispanic woman, presents to the clinic complaining of difficulties when swallowing and a protruding painless nodule from the neck. Kelly is concerned about the symptoms she is experiencing and would like assistance. She fears that the symptoms could be a sign of severe disease.</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2</a:t>
            </a:fld>
            <a:endParaRPr lang="en-US" dirty="0"/>
          </a:p>
        </p:txBody>
      </p:sp>
    </p:spTree>
    <p:extLst>
      <p:ext uri="{BB962C8B-B14F-4D97-AF65-F5344CB8AC3E}">
        <p14:creationId xmlns:p14="http://schemas.microsoft.com/office/powerpoint/2010/main" val="3891831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tx1"/>
                </a:solidFill>
                <a:effectLst/>
                <a:latin typeface="Times New Roman" panose="02020603050405020304" pitchFamily="18" charset="0"/>
                <a:ea typeface="+mn-ea"/>
                <a:cs typeface="Times New Roman" panose="02020603050405020304" pitchFamily="18" charset="0"/>
              </a:rPr>
              <a:t>Kelly has a medical history of type 2 diabetes and dyslipidemia and has been taking medication to help in the management of her condition. Dyslipidemia is a condition that occurs due to the presence of abnormal cholesterol levels in the blood. Type 2 diabetes, on the other hand, interferes with the body's ability to regulate and use glucose, therefore resulting in too much sugar in the blood. Kelly took fenofibrate for dyslipidemia and metformin for type two diabetes. No member of the family has had lung cancer before. Kelly has had no surgeries.</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3</a:t>
            </a:fld>
            <a:endParaRPr lang="en-US" dirty="0"/>
          </a:p>
        </p:txBody>
      </p:sp>
    </p:spTree>
    <p:extLst>
      <p:ext uri="{BB962C8B-B14F-4D97-AF65-F5344CB8AC3E}">
        <p14:creationId xmlns:p14="http://schemas.microsoft.com/office/powerpoint/2010/main" val="34291188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tx1"/>
                </a:solidFill>
                <a:effectLst/>
                <a:latin typeface="Times New Roman" panose="02020603050405020304" pitchFamily="18" charset="0"/>
                <a:ea typeface="+mn-ea"/>
                <a:cs typeface="Times New Roman" panose="02020603050405020304" pitchFamily="18" charset="0"/>
              </a:rPr>
              <a:t>To come up with a diagnosis for Kelly. I performed a physical examination which involved acquiring the relevant information relating to the symptoms from the patient and recording the vital signs of the patient. The vital signs recorded for the patient include a blood pressure of 132/71 mm Hg, a pulse of 72 beats per minute, respiration of 19 breaths per minute, a temperature of 97.8 degrees and a weight of 115lbs. The diagnostic tests that I conducted for the patient was an ultrasound to have a clear check of the thyroid glands and a biopsy which involved examining cells acquired from the thyroid. The result of the assessment showed that the patient had thyroid cancer.</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4</a:t>
            </a:fld>
            <a:endParaRPr lang="en-US" dirty="0"/>
          </a:p>
        </p:txBody>
      </p:sp>
    </p:spTree>
    <p:extLst>
      <p:ext uri="{BB962C8B-B14F-4D97-AF65-F5344CB8AC3E}">
        <p14:creationId xmlns:p14="http://schemas.microsoft.com/office/powerpoint/2010/main" val="23828871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tx1"/>
                </a:solidFill>
                <a:effectLst/>
                <a:latin typeface="Times New Roman" panose="02020603050405020304" pitchFamily="18" charset="0"/>
                <a:ea typeface="+mn-ea"/>
                <a:cs typeface="Times New Roman" panose="02020603050405020304" pitchFamily="18" charset="0"/>
              </a:rPr>
              <a:t>Thyroid cancer affects the thyroid glands. Thyroid glands produce a hormone that helps in the regulation of heart rate, blood pressure, body temperature, and weight of an individual. Some of the characteristics associated with thyroid cancer include pain in the neck, swelling of the neck, difficulty in swallowing, and changes in voice (</a:t>
            </a:r>
            <a:r>
              <a:rPr lang="en-US" sz="2400" cap="none" dirty="0">
                <a:latin typeface="Times New Roman" panose="02020603050405020304" pitchFamily="18" charset="0"/>
                <a:cs typeface="Times New Roman" panose="02020603050405020304" pitchFamily="18" charset="0"/>
              </a:rPr>
              <a:t>Blasdell, 2017)</a:t>
            </a:r>
            <a:r>
              <a:rPr lang="en-US" sz="2400" kern="1200" dirty="0">
                <a:solidFill>
                  <a:schemeClr val="tx1"/>
                </a:solidFill>
                <a:effectLst/>
                <a:latin typeface="Times New Roman" panose="02020603050405020304" pitchFamily="18" charset="0"/>
                <a:ea typeface="+mn-ea"/>
                <a:cs typeface="Times New Roman" panose="02020603050405020304" pitchFamily="18" charset="0"/>
              </a:rPr>
              <a:t>. The voice in a patient with thyroid cancer is becomes coarse. The symptoms may not occur at the early stages of cancer by developing as cancer becomes severe.</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5</a:t>
            </a:fld>
            <a:endParaRPr lang="en-US" dirty="0"/>
          </a:p>
        </p:txBody>
      </p:sp>
    </p:spTree>
    <p:extLst>
      <p:ext uri="{BB962C8B-B14F-4D97-AF65-F5344CB8AC3E}">
        <p14:creationId xmlns:p14="http://schemas.microsoft.com/office/powerpoint/2010/main" val="97519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tx1"/>
                </a:solidFill>
                <a:effectLst/>
                <a:latin typeface="Times New Roman" panose="02020603050405020304" pitchFamily="18" charset="0"/>
                <a:ea typeface="+mn-ea"/>
                <a:cs typeface="Times New Roman" panose="02020603050405020304" pitchFamily="18" charset="0"/>
              </a:rPr>
              <a:t>Thyroid cancer mostly occurs as a result of cells undergoing genetic mutation. Mutation of the cells results in the multiplication of the cells at a faster rate and the cells losing their ability to die. Therefore, the accumulation of the cells results in a tumor in the thyroid, resulting in cancer. The risk factors that result in the development of thyroid cancer include the continued exposure to radiation therapy, especially during treatment of the neck, head, and inherited cancer. </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6</a:t>
            </a:fld>
            <a:endParaRPr lang="en-US" dirty="0"/>
          </a:p>
        </p:txBody>
      </p:sp>
    </p:spTree>
    <p:extLst>
      <p:ext uri="{BB962C8B-B14F-4D97-AF65-F5344CB8AC3E}">
        <p14:creationId xmlns:p14="http://schemas.microsoft.com/office/powerpoint/2010/main" val="25014563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tx1"/>
                </a:solidFill>
                <a:effectLst/>
                <a:latin typeface="Times New Roman" panose="02020603050405020304" pitchFamily="18" charset="0"/>
                <a:ea typeface="+mn-ea"/>
                <a:cs typeface="Times New Roman" panose="02020603050405020304" pitchFamily="18" charset="0"/>
              </a:rPr>
              <a:t>The treatment goal for Kelly will be to ensure that the cancer cells are removed and ensure that no further reoccurrence of cancer will happen. The treatment option for the patient will be conduction of surgery to remove the tumor and thyroid hormone therapy to ensure that the supply of hormones that are not supplied by the infected thyroid. Monitoring of the patient's treatment to track the recovery process of the patient is important (</a:t>
            </a:r>
            <a:r>
              <a:rPr lang="en-US" sz="2400" cap="none" dirty="0">
                <a:latin typeface="Times New Roman" panose="02020603050405020304" pitchFamily="18" charset="0"/>
                <a:cs typeface="Times New Roman" panose="02020603050405020304" pitchFamily="18" charset="0"/>
              </a:rPr>
              <a:t>Wallner et.al, 2019)</a:t>
            </a:r>
            <a:r>
              <a:rPr lang="en-US" sz="2400" kern="1200" dirty="0">
                <a:solidFill>
                  <a:schemeClr val="tx1"/>
                </a:solidFill>
                <a:effectLst/>
                <a:latin typeface="Times New Roman" panose="02020603050405020304" pitchFamily="18" charset="0"/>
                <a:ea typeface="+mn-ea"/>
                <a:cs typeface="Times New Roman" panose="02020603050405020304" pitchFamily="18" charset="0"/>
              </a:rPr>
              <a:t>. Cancer may affect the patient's emotional well-being, and therefore, ensuring the patients' emotional well-being is important.</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7</a:t>
            </a:fld>
            <a:endParaRPr lang="en-US" dirty="0"/>
          </a:p>
        </p:txBody>
      </p:sp>
    </p:spTree>
    <p:extLst>
      <p:ext uri="{BB962C8B-B14F-4D97-AF65-F5344CB8AC3E}">
        <p14:creationId xmlns:p14="http://schemas.microsoft.com/office/powerpoint/2010/main" val="30340439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tx1"/>
                </a:solidFill>
                <a:effectLst/>
                <a:latin typeface="Times New Roman" panose="02020603050405020304" pitchFamily="18" charset="0"/>
                <a:ea typeface="+mn-ea"/>
                <a:cs typeface="Times New Roman" panose="02020603050405020304" pitchFamily="18" charset="0"/>
              </a:rPr>
              <a:t>Adherence to the treatment plan for the patient is very important for speeding up the recovery process. The medication should be taken as required, and the visit to the hospital be conducted as scheduled. It is also important for Kelly to ensure that she led a healthy lifestyle. Some of the ways that the patient can lead a healthy lifestyle are eating healthy foods and ensuring engagement in physical activity. Enrollment in support groups for cancer survivors will help in taking care of the emotional needs of the patient and family.</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8</a:t>
            </a:fld>
            <a:endParaRPr lang="en-US" dirty="0"/>
          </a:p>
        </p:txBody>
      </p:sp>
    </p:spTree>
    <p:extLst>
      <p:ext uri="{BB962C8B-B14F-4D97-AF65-F5344CB8AC3E}">
        <p14:creationId xmlns:p14="http://schemas.microsoft.com/office/powerpoint/2010/main" val="41391237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tx1"/>
                </a:solidFill>
                <a:effectLst/>
                <a:latin typeface="Times New Roman" panose="02020603050405020304" pitchFamily="18" charset="0"/>
                <a:ea typeface="+mn-ea"/>
                <a:cs typeface="Times New Roman" panose="02020603050405020304" pitchFamily="18" charset="0"/>
              </a:rPr>
              <a:t>To ensure the caring of patients with thyroid cancer, a future nurse should be aware of the causes, symptoms, risk factors, assessment, and treatment options available for thyroid cancer. Research has been conducted, and tests are being made to develop new and improved medication for thyroid cancer. The alternative treatment for thyroid cancer includes chemotherapy which is provided to kill the cancer cells. There has been an increase in thyroid cancer patients with 44,280 cases and 2,200 deaths. The increase in the cases of thyroid cancer makes it more likely for nurses to encounter patients with thyroid cancer.</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9</a:t>
            </a:fld>
            <a:endParaRPr lang="en-US" dirty="0"/>
          </a:p>
        </p:txBody>
      </p:sp>
    </p:spTree>
    <p:extLst>
      <p:ext uri="{BB962C8B-B14F-4D97-AF65-F5344CB8AC3E}">
        <p14:creationId xmlns:p14="http://schemas.microsoft.com/office/powerpoint/2010/main" val="3400930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A9FB8D-7372-41AA-B54A-5F69317350CE}" type="slidenum">
              <a:rPr lang="en-US" smtClean="0"/>
              <a:pPr/>
              <a:t>10</a:t>
            </a:fld>
            <a:endParaRPr lang="en-US" dirty="0"/>
          </a:p>
        </p:txBody>
      </p:sp>
    </p:spTree>
    <p:extLst>
      <p:ext uri="{BB962C8B-B14F-4D97-AF65-F5344CB8AC3E}">
        <p14:creationId xmlns:p14="http://schemas.microsoft.com/office/powerpoint/2010/main" val="27018346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81557D8A-B329-4488-810C-27F75D7CC259}" type="datetimeFigureOut">
              <a:rPr lang="en-US" smtClean="0"/>
              <a:pPr/>
              <a:t>5/25/21</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val="1911049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1557D8A-B329-4488-810C-27F75D7CC259}" type="datetimeFigureOut">
              <a:rPr lang="en-US" smtClean="0"/>
              <a:pPr/>
              <a:t>5/25/21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val="1590212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81557D8A-B329-4488-810C-27F75D7CC259}" type="datetimeFigureOut">
              <a:rPr lang="en-US" smtClean="0"/>
              <a:pPr/>
              <a:t>5/25/21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val="23893230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81557D8A-B329-4488-810C-27F75D7CC259}" type="datetimeFigureOut">
              <a:rPr lang="en-US" smtClean="0"/>
              <a:pPr/>
              <a:t>5/25/21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val="26689903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1557D8A-B329-4488-810C-27F75D7CC259}" type="datetimeFigureOut">
              <a:rPr lang="en-US" smtClean="0"/>
              <a:pPr/>
              <a:t>5/25/21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val="26613226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1557D8A-B329-4488-810C-27F75D7CC259}" type="datetimeFigureOut">
              <a:rPr lang="en-US" smtClean="0"/>
              <a:pPr/>
              <a:t>5/25/21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val="14606503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1557D8A-B329-4488-810C-27F75D7CC259}" type="datetimeFigureOut">
              <a:rPr lang="en-US" smtClean="0"/>
              <a:pPr/>
              <a:t>5/25/21</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val="36107952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81557D8A-B329-4488-810C-27F75D7CC259}" type="datetimeFigureOut">
              <a:rPr lang="en-US" smtClean="0"/>
              <a:pPr/>
              <a:t>5/25/21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val="40535216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81557D8A-B329-4488-810C-27F75D7CC259}" type="datetimeFigureOut">
              <a:rPr lang="en-US" smtClean="0"/>
              <a:pPr/>
              <a:t>5/25/21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val="3289054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1557D8A-B329-4488-810C-27F75D7CC259}" type="datetimeFigureOut">
              <a:rPr lang="en-US" smtClean="0"/>
              <a:pPr/>
              <a:t>5/25/21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val="123944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1557D8A-B329-4488-810C-27F75D7CC259}" type="datetimeFigureOut">
              <a:rPr lang="en-US" smtClean="0"/>
              <a:pPr/>
              <a:t>5/25/21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val="1831032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1557D8A-B329-4488-810C-27F75D7CC259}" type="datetimeFigureOut">
              <a:rPr lang="en-US" smtClean="0"/>
              <a:pPr/>
              <a:t>5/25/21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val="1978654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1557D8A-B329-4488-810C-27F75D7CC259}" type="datetimeFigureOut">
              <a:rPr lang="en-US" smtClean="0"/>
              <a:pPr/>
              <a:t>5/25/21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val="44603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557D8A-B329-4488-810C-27F75D7CC259}" type="datetimeFigureOut">
              <a:rPr lang="en-US" smtClean="0"/>
              <a:pPr/>
              <a:t>5/25/21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val="746784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557D8A-B329-4488-810C-27F75D7CC259}" type="datetimeFigureOut">
              <a:rPr lang="en-US" smtClean="0"/>
              <a:pPr/>
              <a:t>5/25/21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val="1579944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1557D8A-B329-4488-810C-27F75D7CC259}" type="datetimeFigureOut">
              <a:rPr lang="en-US" smtClean="0"/>
              <a:pPr/>
              <a:t>5/25/21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val="1007415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dirty="0"/>
              <a:t>Click icon to add picture</a:t>
            </a:r>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1557D8A-B329-4488-810C-27F75D7CC259}" type="datetimeFigureOut">
              <a:rPr lang="en-US" smtClean="0"/>
              <a:pPr/>
              <a:t>5/25/21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p14="http://schemas.microsoft.com/office/powerpoint/2010/main" val="385843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81557D8A-B329-4488-810C-27F75D7CC259}" type="datetimeFigureOut">
              <a:rPr lang="en-US" smtClean="0"/>
              <a:pPr/>
              <a:t>5/25/21</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76529D28-D386-4EB3-96F7-FAE78B6A4920}" type="slidenum">
              <a:rPr lang="en-US" smtClean="0"/>
              <a:pPr/>
              <a:t>‹#›</a:t>
            </a:fld>
            <a:endParaRPr lang="en-US" dirty="0"/>
          </a:p>
        </p:txBody>
      </p:sp>
    </p:spTree>
    <p:extLst>
      <p:ext uri="{BB962C8B-B14F-4D97-AF65-F5344CB8AC3E}">
        <p14:creationId xmlns:p14="http://schemas.microsoft.com/office/powerpoint/2010/main" val="3872955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3851" y="1062146"/>
            <a:ext cx="8556762" cy="1175657"/>
          </a:xfrm>
        </p:spPr>
        <p:txBody>
          <a:bodyPr/>
          <a:lstStyle/>
          <a:p>
            <a:pPr algn="ctr"/>
            <a:r>
              <a:rPr lang="en-US" dirty="0">
                <a:latin typeface="Times New Roman" panose="02020603050405020304" pitchFamily="18" charset="0"/>
                <a:cs typeface="Times New Roman" panose="02020603050405020304" pitchFamily="18" charset="0"/>
              </a:rPr>
              <a:t>Signature Assignment</a:t>
            </a:r>
          </a:p>
        </p:txBody>
      </p:sp>
      <p:sp>
        <p:nvSpPr>
          <p:cNvPr id="3" name="Subtitle 2"/>
          <p:cNvSpPr>
            <a:spLocks noGrp="1"/>
          </p:cNvSpPr>
          <p:nvPr>
            <p:ph type="subTitle" idx="1"/>
          </p:nvPr>
        </p:nvSpPr>
        <p:spPr>
          <a:xfrm>
            <a:off x="1423851" y="2259874"/>
            <a:ext cx="8556762" cy="3378926"/>
          </a:xfrm>
        </p:spPr>
        <p:txBody>
          <a:bodyPr/>
          <a:lstStyle/>
          <a:p>
            <a:pPr algn="ctr"/>
            <a:endParaRPr lang="en-US" dirty="0">
              <a:latin typeface="Times New Roman" panose="02020603050405020304" pitchFamily="18" charset="0"/>
              <a:cs typeface="Times New Roman" panose="02020603050405020304" pitchFamily="18" charset="0"/>
            </a:endParaRPr>
          </a:p>
          <a:p>
            <a:pPr algn="ctr"/>
            <a:endParaRPr lang="en-US" dirty="0">
              <a:latin typeface="Times New Roman" panose="02020603050405020304" pitchFamily="18" charset="0"/>
              <a:cs typeface="Times New Roman" panose="02020603050405020304" pitchFamily="18" charset="0"/>
            </a:endParaRPr>
          </a:p>
          <a:p>
            <a:pPr algn="ctr"/>
            <a:endParaRPr lang="en-US" dirty="0">
              <a:latin typeface="Times New Roman" panose="02020603050405020304" pitchFamily="18" charset="0"/>
              <a:cs typeface="Times New Roman" panose="02020603050405020304" pitchFamily="18" charset="0"/>
            </a:endParaRPr>
          </a:p>
          <a:p>
            <a:pPr algn="ctr"/>
            <a:r>
              <a:rPr lang="en-US" dirty="0">
                <a:latin typeface="Times New Roman" panose="02020603050405020304" pitchFamily="18" charset="0"/>
                <a:cs typeface="Times New Roman" panose="02020603050405020304" pitchFamily="18" charset="0"/>
              </a:rPr>
              <a:t>Kelly's case study </a:t>
            </a:r>
            <a:endParaRPr lang="en-US" dirty="0"/>
          </a:p>
        </p:txBody>
      </p:sp>
    </p:spTree>
    <p:extLst>
      <p:ext uri="{BB962C8B-B14F-4D97-AF65-F5344CB8AC3E}">
        <p14:creationId xmlns:p14="http://schemas.microsoft.com/office/powerpoint/2010/main" val="1670886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627017"/>
            <a:ext cx="8825658" cy="1031966"/>
          </a:xfrm>
        </p:spPr>
        <p:txBody>
          <a:bodyPr/>
          <a:lstStyle/>
          <a:p>
            <a:pPr algn="ctr"/>
            <a:r>
              <a:rPr lang="en-US" sz="4000" dirty="0">
                <a:latin typeface="Times New Roman" panose="02020603050405020304" pitchFamily="18" charset="0"/>
                <a:cs typeface="Times New Roman" panose="02020603050405020304" pitchFamily="18" charset="0"/>
              </a:rPr>
              <a:t>References </a:t>
            </a:r>
          </a:p>
        </p:txBody>
      </p:sp>
      <p:sp>
        <p:nvSpPr>
          <p:cNvPr id="3" name="Subtitle 2"/>
          <p:cNvSpPr>
            <a:spLocks noGrp="1"/>
          </p:cNvSpPr>
          <p:nvPr>
            <p:ph type="subTitle" idx="1"/>
          </p:nvPr>
        </p:nvSpPr>
        <p:spPr>
          <a:xfrm>
            <a:off x="1154955" y="1867989"/>
            <a:ext cx="8825658" cy="4193177"/>
          </a:xfrm>
        </p:spPr>
        <p:txBody>
          <a:bodyPr>
            <a:normAutofit/>
          </a:bodyPr>
          <a:lstStyle/>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Blasdell, N. D. (2017). The meaning of caring in nursing practice. </a:t>
            </a:r>
            <a:r>
              <a:rPr lang="en-US" sz="2400" i="1" cap="none" dirty="0">
                <a:latin typeface="Times New Roman" panose="02020603050405020304" pitchFamily="18" charset="0"/>
                <a:cs typeface="Times New Roman" panose="02020603050405020304" pitchFamily="18" charset="0"/>
              </a:rPr>
              <a:t>Int J nursclinpract</a:t>
            </a:r>
            <a:r>
              <a:rPr lang="en-US" sz="2400" cap="none" dirty="0">
                <a:latin typeface="Times New Roman" panose="02020603050405020304" pitchFamily="18" charset="0"/>
                <a:cs typeface="Times New Roman" panose="02020603050405020304" pitchFamily="18" charset="0"/>
              </a:rPr>
              <a:t>, </a:t>
            </a:r>
            <a:r>
              <a:rPr lang="en-US" sz="2400" i="1" cap="none" dirty="0">
                <a:latin typeface="Times New Roman" panose="02020603050405020304" pitchFamily="18" charset="0"/>
                <a:cs typeface="Times New Roman" panose="02020603050405020304" pitchFamily="18" charset="0"/>
              </a:rPr>
              <a:t>4</a:t>
            </a:r>
            <a:r>
              <a:rPr lang="en-US" sz="2400" cap="none" dirty="0">
                <a:latin typeface="Times New Roman" panose="02020603050405020304" pitchFamily="18" charset="0"/>
                <a:cs typeface="Times New Roman" panose="02020603050405020304" pitchFamily="18" charset="0"/>
              </a:rPr>
              <a:t>(238), 2.</a:t>
            </a:r>
          </a:p>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Roman, b. R., Morris, L. G., &amp; Davies, L. (2017). The thyroid cancer epidemic, 2017 perspective. </a:t>
            </a:r>
            <a:r>
              <a:rPr lang="en-US" sz="2400" i="1" cap="none" dirty="0">
                <a:latin typeface="Times New Roman" panose="02020603050405020304" pitchFamily="18" charset="0"/>
                <a:cs typeface="Times New Roman" panose="02020603050405020304" pitchFamily="18" charset="0"/>
              </a:rPr>
              <a:t>Current opinion in endocrinology, diabetes, and obesity</a:t>
            </a:r>
            <a:r>
              <a:rPr lang="en-US" sz="2400" cap="none" dirty="0">
                <a:latin typeface="Times New Roman" panose="02020603050405020304" pitchFamily="18" charset="0"/>
                <a:cs typeface="Times New Roman" panose="02020603050405020304" pitchFamily="18" charset="0"/>
              </a:rPr>
              <a:t>, </a:t>
            </a:r>
            <a:r>
              <a:rPr lang="en-US" sz="2400" i="1" cap="none" dirty="0">
                <a:latin typeface="Times New Roman" panose="02020603050405020304" pitchFamily="18" charset="0"/>
                <a:cs typeface="Times New Roman" panose="02020603050405020304" pitchFamily="18" charset="0"/>
              </a:rPr>
              <a:t>24</a:t>
            </a:r>
            <a:r>
              <a:rPr lang="en-US" sz="2400" cap="none" dirty="0">
                <a:latin typeface="Times New Roman" panose="02020603050405020304" pitchFamily="18" charset="0"/>
                <a:cs typeface="Times New Roman" panose="02020603050405020304" pitchFamily="18" charset="0"/>
              </a:rPr>
              <a:t>(5), 332.</a:t>
            </a:r>
          </a:p>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Wallner, l. P., Reyes-gastelum, D., Hamilton, A. S., Ward, K. C., Hawley, S. T., &amp;Haymart, M. R. (2019). Patient-perceived lack of choice in receipt of radioactive iodine for treatment of differentiated thyroid cancer. </a:t>
            </a:r>
            <a:r>
              <a:rPr lang="en-US" sz="2400" i="1" cap="none" dirty="0">
                <a:latin typeface="Times New Roman" panose="02020603050405020304" pitchFamily="18" charset="0"/>
                <a:cs typeface="Times New Roman" panose="02020603050405020304" pitchFamily="18" charset="0"/>
              </a:rPr>
              <a:t>Journal of clinical oncology</a:t>
            </a:r>
            <a:r>
              <a:rPr lang="en-US" sz="2400" cap="none" dirty="0">
                <a:latin typeface="Times New Roman" panose="02020603050405020304" pitchFamily="18" charset="0"/>
                <a:cs typeface="Times New Roman" panose="02020603050405020304" pitchFamily="18" charset="0"/>
              </a:rPr>
              <a:t>, </a:t>
            </a:r>
            <a:r>
              <a:rPr lang="en-US" sz="2400" i="1" cap="none" dirty="0">
                <a:latin typeface="Times New Roman" panose="02020603050405020304" pitchFamily="18" charset="0"/>
                <a:cs typeface="Times New Roman" panose="02020603050405020304" pitchFamily="18" charset="0"/>
              </a:rPr>
              <a:t>37</a:t>
            </a:r>
            <a:r>
              <a:rPr lang="en-US" sz="2400" cap="none" dirty="0">
                <a:latin typeface="Times New Roman" panose="02020603050405020304" pitchFamily="18" charset="0"/>
                <a:cs typeface="Times New Roman" panose="02020603050405020304" pitchFamily="18" charset="0"/>
              </a:rPr>
              <a:t>(24), 2152.</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1459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76103" y="600891"/>
            <a:ext cx="8504510" cy="1018903"/>
          </a:xfrm>
        </p:spPr>
        <p:txBody>
          <a:bodyPr/>
          <a:lstStyle/>
          <a:p>
            <a:pPr algn="ctr"/>
            <a:r>
              <a:rPr lang="en-US" dirty="0"/>
              <a:t> </a:t>
            </a:r>
            <a:br>
              <a:rPr lang="en-US" dirty="0"/>
            </a:br>
            <a:r>
              <a:rPr lang="en-US" sz="4000" dirty="0">
                <a:latin typeface="Times New Roman" panose="02020603050405020304" pitchFamily="18" charset="0"/>
                <a:cs typeface="Times New Roman" panose="02020603050405020304" pitchFamily="18" charset="0"/>
              </a:rPr>
              <a:t>Introduction</a:t>
            </a:r>
            <a:endParaRPr lang="en-US" sz="4000" dirty="0"/>
          </a:p>
        </p:txBody>
      </p:sp>
      <p:sp>
        <p:nvSpPr>
          <p:cNvPr id="3" name="Subtitle 2"/>
          <p:cNvSpPr>
            <a:spLocks noGrp="1"/>
          </p:cNvSpPr>
          <p:nvPr>
            <p:ph type="subTitle" idx="1"/>
          </p:nvPr>
        </p:nvSpPr>
        <p:spPr>
          <a:xfrm>
            <a:off x="1476103" y="1854926"/>
            <a:ext cx="8504510" cy="4297680"/>
          </a:xfrm>
        </p:spPr>
        <p:txBody>
          <a:bodyPr>
            <a:normAutofit/>
          </a:bodyPr>
          <a:lstStyle/>
          <a:p>
            <a:pPr marL="285750" indent="-28575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Kelly is a 38-year-old Hispanic woman</a:t>
            </a:r>
          </a:p>
          <a:p>
            <a:pPr marL="285750" indent="-28575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Kelly complains of difficulty in swallowing and a painless nodule protruding from the neck</a:t>
            </a:r>
          </a:p>
          <a:p>
            <a:pPr marL="285750" indent="-28575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Kelly is concerned about her symptoms</a:t>
            </a:r>
          </a:p>
          <a:p>
            <a:pPr marL="285750" indent="-28575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
        <p:nvSpPr>
          <p:cNvPr id="4" name="AutoShape 2" descr="Thyroid Cancer - Introduction | Head and Neck Cancer Types | Head and Neck  Cancer Australi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 name="AutoShape 4" descr="Thyroid Cancer - Introduction | Head and Neck Cancer Types | Head and Neck  Cancer Australi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pic>
        <p:nvPicPr>
          <p:cNvPr id="1030" name="Picture 6" descr="Thyroid Cancer - Introduction | Head and Neck Cancer Types | Head and Neck  Cancer Australi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2693" y="3783724"/>
            <a:ext cx="3524250" cy="18719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4016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6913" y="666207"/>
            <a:ext cx="8543699" cy="979714"/>
          </a:xfrm>
        </p:spPr>
        <p:txBody>
          <a:bodyPr/>
          <a:lstStyle/>
          <a:p>
            <a:pPr algn="ctr"/>
            <a:br>
              <a:rPr lang="en-US" dirty="0"/>
            </a:br>
            <a:r>
              <a:rPr lang="en-US" sz="4000" dirty="0">
                <a:latin typeface="Times New Roman" panose="02020603050405020304" pitchFamily="18" charset="0"/>
                <a:cs typeface="Times New Roman" panose="02020603050405020304" pitchFamily="18" charset="0"/>
              </a:rPr>
              <a:t>Background detail </a:t>
            </a:r>
            <a:endParaRPr lang="en-US" sz="4000" dirty="0"/>
          </a:p>
        </p:txBody>
      </p:sp>
      <p:sp>
        <p:nvSpPr>
          <p:cNvPr id="3" name="Subtitle 2"/>
          <p:cNvSpPr>
            <a:spLocks noGrp="1"/>
          </p:cNvSpPr>
          <p:nvPr>
            <p:ph type="subTitle" idx="1"/>
          </p:nvPr>
        </p:nvSpPr>
        <p:spPr>
          <a:xfrm>
            <a:off x="1436913" y="1959430"/>
            <a:ext cx="8543700" cy="3679372"/>
          </a:xfrm>
        </p:spPr>
        <p:txBody>
          <a:bodyPr>
            <a:normAutofit/>
          </a:bodyPr>
          <a:lstStyle/>
          <a:p>
            <a:pPr marL="285750" indent="-28575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Kelly has a history of type 2 diabetes and dyslipidemia</a:t>
            </a:r>
          </a:p>
          <a:p>
            <a:pPr marL="285750" indent="-28575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Kelly has been on medication to help in managing her condition</a:t>
            </a:r>
          </a:p>
          <a:p>
            <a:pPr marL="285750" indent="-28575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There is no relevant family history relating to thyroid cancer </a:t>
            </a:r>
          </a:p>
          <a:p>
            <a:pPr marL="285750" indent="-28575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Kelly has not undergone any surgeries in the past</a:t>
            </a:r>
          </a:p>
          <a:p>
            <a:pPr marL="285750" indent="-28575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1453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692331"/>
            <a:ext cx="8825658" cy="1031966"/>
          </a:xfrm>
        </p:spPr>
        <p:txBody>
          <a:bodyPr/>
          <a:lstStyle/>
          <a:p>
            <a:pPr algn="ctr"/>
            <a:r>
              <a:rPr lang="en-US" sz="4000" dirty="0">
                <a:latin typeface="Times New Roman" panose="02020603050405020304" pitchFamily="18" charset="0"/>
                <a:cs typeface="Times New Roman" panose="02020603050405020304" pitchFamily="18" charset="0"/>
              </a:rPr>
              <a:t>Clinical assessment</a:t>
            </a:r>
          </a:p>
        </p:txBody>
      </p:sp>
      <p:sp>
        <p:nvSpPr>
          <p:cNvPr id="3" name="Subtitle 2"/>
          <p:cNvSpPr>
            <a:spLocks noGrp="1"/>
          </p:cNvSpPr>
          <p:nvPr>
            <p:ph type="subTitle" idx="1"/>
          </p:nvPr>
        </p:nvSpPr>
        <p:spPr>
          <a:xfrm>
            <a:off x="1154955" y="2037805"/>
            <a:ext cx="8825658" cy="4010297"/>
          </a:xfrm>
        </p:spPr>
        <p:txBody>
          <a:bodyPr>
            <a:normAutofit/>
          </a:bodyPr>
          <a:lstStyle/>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For Kelly's assessment, I conducted a physical examination</a:t>
            </a:r>
          </a:p>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Vital signs of the patient were also recorded</a:t>
            </a:r>
          </a:p>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Diagnostic tests were also conducted, which involved ultrasound and biopsy.</a:t>
            </a:r>
          </a:p>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The results of the assessment confirmed that the patient has lung cancer.</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7788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640081"/>
            <a:ext cx="8825658" cy="1005840"/>
          </a:xfrm>
        </p:spPr>
        <p:txBody>
          <a:bodyPr/>
          <a:lstStyle/>
          <a:p>
            <a:pPr algn="ct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Clinical assessment continuation…</a:t>
            </a:r>
          </a:p>
        </p:txBody>
      </p:sp>
      <p:sp>
        <p:nvSpPr>
          <p:cNvPr id="3" name="Subtitle 2"/>
          <p:cNvSpPr>
            <a:spLocks noGrp="1"/>
          </p:cNvSpPr>
          <p:nvPr>
            <p:ph type="subTitle" idx="1"/>
          </p:nvPr>
        </p:nvSpPr>
        <p:spPr>
          <a:xfrm>
            <a:off x="1154955" y="1841863"/>
            <a:ext cx="8825658" cy="4432813"/>
          </a:xfrm>
        </p:spPr>
        <p:txBody>
          <a:bodyPr>
            <a:normAutofit/>
          </a:bodyPr>
          <a:lstStyle/>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Thyroid cancer is a form of cancer that occurs in the thyroid</a:t>
            </a:r>
          </a:p>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The symptoms associated with thyroid cancer include swelling and pain in the neck</a:t>
            </a:r>
          </a:p>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Other symptoms that are associated with thyroid cancer include difficulty swallowing, voice changes which increases hoarseness.</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pic>
        <p:nvPicPr>
          <p:cNvPr id="2050" name="Picture 2" descr="What is Thyroid Canc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1973" y="4182332"/>
            <a:ext cx="3113125" cy="18788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0472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5029" y="770709"/>
            <a:ext cx="8935584" cy="992777"/>
          </a:xfrm>
        </p:spPr>
        <p:txBody>
          <a:bodyPr/>
          <a:lstStyle/>
          <a:p>
            <a:pPr algn="ct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Pathophysiology</a:t>
            </a:r>
          </a:p>
        </p:txBody>
      </p:sp>
      <p:sp>
        <p:nvSpPr>
          <p:cNvPr id="3" name="Subtitle 2"/>
          <p:cNvSpPr>
            <a:spLocks noGrp="1"/>
          </p:cNvSpPr>
          <p:nvPr>
            <p:ph type="subTitle" idx="1"/>
          </p:nvPr>
        </p:nvSpPr>
        <p:spPr>
          <a:xfrm>
            <a:off x="1045029" y="2024743"/>
            <a:ext cx="8935584" cy="3614057"/>
          </a:xfrm>
        </p:spPr>
        <p:txBody>
          <a:bodyPr>
            <a:normAutofit/>
          </a:bodyPr>
          <a:lstStyle/>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Thyroid cancer is caused as a result of the cells in the thyroid undergoing genetic mutation.</a:t>
            </a:r>
          </a:p>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The increased number of cells results in a tumor (Roman, Morris &amp; Davies, 2017).</a:t>
            </a:r>
          </a:p>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The risk factors that contribute to thyroid cancer include exposure to radiation and genetics.</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2201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0160" y="655846"/>
            <a:ext cx="8700453" cy="953589"/>
          </a:xfrm>
        </p:spPr>
        <p:txBody>
          <a:bodyPr/>
          <a:lstStyle/>
          <a:p>
            <a:pPr algn="ct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Recommendation</a:t>
            </a:r>
          </a:p>
        </p:txBody>
      </p:sp>
      <p:sp>
        <p:nvSpPr>
          <p:cNvPr id="3" name="Subtitle 2"/>
          <p:cNvSpPr>
            <a:spLocks noGrp="1"/>
          </p:cNvSpPr>
          <p:nvPr>
            <p:ph type="subTitle" idx="1"/>
          </p:nvPr>
        </p:nvSpPr>
        <p:spPr>
          <a:xfrm>
            <a:off x="1280159" y="1802673"/>
            <a:ext cx="8700454" cy="4193177"/>
          </a:xfrm>
        </p:spPr>
        <p:txBody>
          <a:bodyPr>
            <a:normAutofit/>
          </a:bodyPr>
          <a:lstStyle/>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The treatment goal for the patient will be to ensure that all the cancer cells are removed.</a:t>
            </a:r>
          </a:p>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The treatment option for the patient will involve surgery followed by thyroid hormone therapy.</a:t>
            </a:r>
          </a:p>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Monitoring of the patient during the treatment period will also be important. </a:t>
            </a:r>
          </a:p>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The emotional well-being of the patient will also be a priority.</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4102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6738" y="713052"/>
            <a:ext cx="8700453" cy="1162594"/>
          </a:xfrm>
        </p:spPr>
        <p:txBody>
          <a:bodyPr/>
          <a:lstStyle/>
          <a:p>
            <a:pPr algn="ctr"/>
            <a:br>
              <a:rPr lang="en-US" dirty="0"/>
            </a:br>
            <a:r>
              <a:rPr lang="en-US" sz="4000" dirty="0">
                <a:latin typeface="Times New Roman" panose="02020603050405020304" pitchFamily="18" charset="0"/>
                <a:cs typeface="Times New Roman" panose="02020603050405020304" pitchFamily="18" charset="0"/>
              </a:rPr>
              <a:t>Recommendation continuation...</a:t>
            </a:r>
            <a:endParaRPr lang="en-US" sz="4000" dirty="0"/>
          </a:p>
        </p:txBody>
      </p:sp>
      <p:sp>
        <p:nvSpPr>
          <p:cNvPr id="3" name="Subtitle 2"/>
          <p:cNvSpPr>
            <a:spLocks noGrp="1"/>
          </p:cNvSpPr>
          <p:nvPr>
            <p:ph type="subTitle" idx="1"/>
          </p:nvPr>
        </p:nvSpPr>
        <p:spPr>
          <a:xfrm>
            <a:off x="1280159" y="2168434"/>
            <a:ext cx="8700454" cy="3984172"/>
          </a:xfrm>
        </p:spPr>
        <p:txBody>
          <a:bodyPr>
            <a:normAutofit/>
          </a:bodyPr>
          <a:lstStyle/>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I will emphasize the importance of the patient to adhere to the treatment schedules.</a:t>
            </a:r>
          </a:p>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I will also advise Kelly to led a healthy lifestyle for a quick recovery</a:t>
            </a:r>
          </a:p>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Emotional support for Kelly and her family members is also important.</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366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757646"/>
            <a:ext cx="8825658" cy="1110343"/>
          </a:xfrm>
        </p:spPr>
        <p:txBody>
          <a:bodyPr/>
          <a:lstStyle/>
          <a:p>
            <a:pPr algn="ct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Application to future practice</a:t>
            </a:r>
          </a:p>
        </p:txBody>
      </p:sp>
      <p:sp>
        <p:nvSpPr>
          <p:cNvPr id="3" name="Subtitle 2"/>
          <p:cNvSpPr>
            <a:spLocks noGrp="1"/>
          </p:cNvSpPr>
          <p:nvPr>
            <p:ph type="subTitle" idx="1"/>
          </p:nvPr>
        </p:nvSpPr>
        <p:spPr>
          <a:xfrm>
            <a:off x="1154955" y="2024743"/>
            <a:ext cx="8825658" cy="3614057"/>
          </a:xfrm>
        </p:spPr>
        <p:txBody>
          <a:bodyPr>
            <a:noAutofit/>
          </a:bodyPr>
          <a:lstStyle/>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A future nurse should  be aware of the causes, symptoms, risk factors, assessment, and treatment options for thyroid cancer.</a:t>
            </a:r>
          </a:p>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The current area of research on thyroid cancer involves new medication</a:t>
            </a:r>
          </a:p>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The alternative treatment for thyroid cancer include chemotherapy </a:t>
            </a:r>
          </a:p>
          <a:p>
            <a:pPr marL="342900" indent="-342900">
              <a:buFont typeface="Arial" panose="020B0604020202020204" pitchFamily="34" charset="0"/>
              <a:buChar char="•"/>
            </a:pPr>
            <a:r>
              <a:rPr lang="en-US" sz="2400" cap="none" dirty="0">
                <a:latin typeface="Times New Roman" panose="02020603050405020304" pitchFamily="18" charset="0"/>
                <a:cs typeface="Times New Roman" panose="02020603050405020304" pitchFamily="18" charset="0"/>
              </a:rPr>
              <a:t>There are about 44,280 new cases of thyroid cancer with 2200 deaths and therefore increased likelihood of nurses encountering patients with thyroid cancer.</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13964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57</TotalTime>
  <Words>1315</Words>
  <Application>Microsoft Macintosh PowerPoint</Application>
  <PresentationFormat>Widescreen</PresentationFormat>
  <Paragraphs>62</Paragraphs>
  <Slides>10</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Century Gothic</vt:lpstr>
      <vt:lpstr>Times New Roman</vt:lpstr>
      <vt:lpstr>Wingdings 3</vt:lpstr>
      <vt:lpstr>Ion Boardroom</vt:lpstr>
      <vt:lpstr>Signature Assignment</vt:lpstr>
      <vt:lpstr>  Introduction</vt:lpstr>
      <vt:lpstr> Background detail </vt:lpstr>
      <vt:lpstr>Clinical assessment</vt:lpstr>
      <vt:lpstr> Clinical assessment continuation…</vt:lpstr>
      <vt:lpstr> Pathophysiology</vt:lpstr>
      <vt:lpstr> Recommendation</vt:lpstr>
      <vt:lpstr> Recommendation continuation...</vt:lpstr>
      <vt:lpstr> Application to future practice</vt:lpstr>
      <vt:lpstr>References </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ADN</dc:creator>
  <cp:lastModifiedBy>Lucy Akopyan</cp:lastModifiedBy>
  <cp:revision>8</cp:revision>
  <dcterms:created xsi:type="dcterms:W3CDTF">2021-05-25T14:19:38Z</dcterms:created>
  <dcterms:modified xsi:type="dcterms:W3CDTF">2021-05-25T21:10:24Z</dcterms:modified>
</cp:coreProperties>
</file>